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2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al Black" panose="020B0A04020102020204" pitchFamily="34" charset="0"/>
      <p:bold r:id="rId17"/>
    </p:embeddedFont>
    <p:embeddedFont>
      <p:font typeface="Sitka Heading" pitchFamily="2" charset="0"/>
      <p:regular r:id="rId18"/>
      <p:bold r:id="rId19"/>
      <p:italic r:id="rId20"/>
      <p:boldItalic r:id="rId21"/>
    </p:embeddedFont>
    <p:embeddedFont>
      <p:font typeface="Rockwell Condensed" panose="02060603050405020104" pitchFamily="18" charset="0"/>
      <p:regular r:id="rId22"/>
      <p:bold r:id="rId23"/>
    </p:embeddedFont>
    <p:embeddedFont>
      <p:font typeface="Sitka Small Semibold" pitchFamily="2" charset="0"/>
      <p:bold r:id="rId24"/>
      <p:boldItalic r:id="rId25"/>
    </p:embeddedFont>
    <p:embeddedFont>
      <p:font typeface="Swis721 Hv BT" panose="020B0804020202020204" pitchFamily="34" charset="0"/>
      <p:regular r:id="rId26"/>
    </p:embeddedFont>
    <p:embeddedFont>
      <p:font typeface="Rockwell" panose="02060603020205020403" pitchFamily="18" charset="0"/>
      <p:regular r:id="rId27"/>
      <p:bold r:id="rId28"/>
      <p:italic r:id="rId29"/>
      <p:boldItalic r:id="rId30"/>
    </p:embeddedFont>
    <p:embeddedFont>
      <p:font typeface="Swis721 Blk BT" panose="020B0904030502020204" pitchFamily="34" charset="0"/>
      <p:regular r:id="rId31"/>
    </p:embeddedFont>
    <p:embeddedFont>
      <p:font typeface="Sitka Text Semibold" pitchFamily="2" charset="0"/>
      <p:bold r:id="rId32"/>
      <p:boldItalic r:id="rId33"/>
    </p:embeddedFont>
    <p:embeddedFont>
      <p:font typeface="Sitka Text" pitchFamily="2" charset="0"/>
      <p:regular r:id="rId34"/>
      <p:bold r:id="rId35"/>
      <p:italic r:id="rId36"/>
      <p:boldItalic r:id="rId37"/>
    </p:embeddedFont>
    <p:embeddedFont>
      <p:font typeface="Tomorrow Semi Bold" panose="020B0604020202020204" charset="0"/>
      <p:regular r:id="rId38"/>
    </p:embeddedFont>
    <p:embeddedFont>
      <p:font typeface="Tomorrow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54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354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6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306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56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105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93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85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723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79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792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541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6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524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993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304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600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505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575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108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kolacodes-db" TargetMode="External"/><Relationship Id="rId4" Type="http://schemas.openxmlformats.org/officeDocument/2006/relationships/hyperlink" Target="mailto:Kolaaderoju.Abdulmalik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EduHub</a:t>
            </a:r>
            <a:r>
              <a:rPr lang="en-US" sz="4450" dirty="0" smtClean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: MongoDB-Powered E-Learning Platform</a:t>
            </a:r>
            <a:endParaRPr lang="en-US" sz="4450" dirty="0">
              <a:latin typeface="Swis721 Blk BT" panose="020B09040305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013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latin typeface="Swis721 Hv BT" panose="020B0804020202020204" pitchFamily="34" charset="0"/>
                <a:ea typeface="Tomorrow" pitchFamily="34" charset="-122"/>
                <a:cs typeface="Tomorrow" pitchFamily="34" charset="-120"/>
              </a:rPr>
              <a:t>By: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Swis721 Hv BT" panose="020B08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latin typeface="Swis721 Hv BT" panose="020B0804020202020204" pitchFamily="34" charset="0"/>
              </a:rPr>
              <a:t>KOLA-ADEROJU, Abdulmalik Olayinka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 smtClean="0">
              <a:latin typeface="Swis721 Hv BT" panose="020B08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latin typeface="Swis721 Hv BT" panose="020B0804020202020204" pitchFamily="34" charset="0"/>
              </a:rPr>
              <a:t>ALT/SOD/025/1731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Swis721 Hv BT" panose="020B08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latin typeface="Sitka Text Semibold" pitchFamily="2" charset="0"/>
                <a:hlinkClick r:id="rId4"/>
              </a:rPr>
              <a:t>Kolaaderoju.Abdulmalik@gmail.com</a:t>
            </a:r>
            <a:endParaRPr lang="en-US" sz="2400" dirty="0" smtClean="0">
              <a:latin typeface="Sitka Text Semibold" pitchFamily="2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Swis721 Hv BT" panose="020B0804020202020204" pitchFamily="34" charset="0"/>
            </a:endParaRPr>
          </a:p>
          <a:p>
            <a:pPr>
              <a:lnSpc>
                <a:spcPts val="2850"/>
              </a:lnSpc>
            </a:pP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github.com/kolacodes-db</a:t>
            </a:r>
            <a:r>
              <a:rPr lang="en-US" sz="2400" dirty="0" smtClean="0"/>
              <a:t>)</a:t>
            </a:r>
          </a:p>
          <a:p>
            <a:pPr>
              <a:lnSpc>
                <a:spcPts val="2850"/>
              </a:lnSpc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latin typeface="Swis721 Hv BT" panose="020B08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555427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latin typeface="Sitka Heading" pitchFamily="2" charset="0"/>
                <a:ea typeface="Tomorrow Semi Bold" pitchFamily="34" charset="-122"/>
                <a:cs typeface="Tomorrow Semi Bold" pitchFamily="34" charset="-120"/>
              </a:rPr>
              <a:t>Overcoming Technical Challenges</a:t>
            </a:r>
            <a:endParaRPr lang="en-US" sz="3950" dirty="0">
              <a:latin typeface="Sitka Heading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3393" y="2016475"/>
            <a:ext cx="7730014" cy="1212056"/>
          </a:xfrm>
          <a:prstGeom prst="roundRect">
            <a:avLst>
              <a:gd name="adj" fmla="val 2500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6253" y="2143839"/>
            <a:ext cx="201930" cy="1166336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6" name="Text 3"/>
          <p:cNvSpPr/>
          <p:nvPr/>
        </p:nvSpPr>
        <p:spPr>
          <a:xfrm>
            <a:off x="6620113" y="2345769"/>
            <a:ext cx="2819519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Aggregation Pipelines</a:t>
            </a:r>
            <a:endParaRPr lang="en-US" sz="1950" dirty="0">
              <a:latin typeface="Sitka Small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20113" y="2782610"/>
            <a:ext cx="728043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Optimizing complex data processing flows for real-time analytics.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496407" y="3417399"/>
            <a:ext cx="7427000" cy="1532930"/>
          </a:xfrm>
          <a:prstGeom prst="roundRect">
            <a:avLst>
              <a:gd name="adj" fmla="val 1977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519267" y="3557826"/>
            <a:ext cx="201930" cy="1487210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10" name="Text 7"/>
          <p:cNvSpPr/>
          <p:nvPr/>
        </p:nvSpPr>
        <p:spPr>
          <a:xfrm>
            <a:off x="6923127" y="3759756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Data Relationships</a:t>
            </a:r>
            <a:endParaRPr lang="en-US" sz="1950" dirty="0">
              <a:latin typeface="Sitka Small Semibold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23127" y="4196596"/>
            <a:ext cx="697742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Maintaining consistency and referential integrity across interconnected collections.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799421" y="5126132"/>
            <a:ext cx="7123986" cy="1532930"/>
          </a:xfrm>
          <a:prstGeom prst="roundRect">
            <a:avLst>
              <a:gd name="adj" fmla="val 1977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822281" y="5292685"/>
            <a:ext cx="201930" cy="1487210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7226141" y="5494615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Query Performance</a:t>
            </a:r>
            <a:endParaRPr lang="en-US" sz="1950" dirty="0">
              <a:latin typeface="Sitka Small Semibold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26141" y="5931456"/>
            <a:ext cx="667440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Developing an effective indexing strategy to ensure rapid data retrieval.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865224" y="6809661"/>
            <a:ext cx="8649062" cy="77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This </a:t>
            </a:r>
            <a:r>
              <a:rPr lang="en-US" sz="15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solutions involved incremental testing, thoughtful schema design, and continuous performance optimization.</a:t>
            </a:r>
            <a:endParaRPr lang="en-US" sz="1550" dirty="0">
              <a:latin typeface="Sitka Small Semibold" pitchFamily="2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" y="7667512"/>
            <a:ext cx="14630400" cy="562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84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193" y="2923756"/>
            <a:ext cx="11465838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00" dirty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Project Vision: </a:t>
            </a:r>
            <a:r>
              <a:rPr lang="en-US" sz="3600" dirty="0" smtClean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Creating and Optimizing</a:t>
            </a:r>
            <a:r>
              <a:rPr lang="en-US" sz="3600" dirty="0" smtClean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3600" dirty="0">
                <a:solidFill>
                  <a:srgbClr val="1D1D1B"/>
                </a:solidFill>
                <a:latin typeface="Swis721 Blk BT" panose="020B0904030502020204" pitchFamily="34" charset="0"/>
                <a:ea typeface="Tomorrow Semi Bold" pitchFamily="34" charset="-122"/>
                <a:cs typeface="Tomorrow Semi Bold" pitchFamily="34" charset="-120"/>
              </a:rPr>
              <a:t>E-Learning</a:t>
            </a:r>
            <a:endParaRPr lang="en-US" sz="3600" dirty="0">
              <a:latin typeface="Swis721 Blk BT" panose="020B09040305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2713" y="3851553"/>
            <a:ext cx="4231600" cy="3826504"/>
          </a:xfrm>
          <a:prstGeom prst="roundRect">
            <a:avLst>
              <a:gd name="adj" fmla="val 484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2233" y="4446389"/>
            <a:ext cx="121920" cy="3019782"/>
          </a:xfrm>
          <a:prstGeom prst="roundRect">
            <a:avLst>
              <a:gd name="adj" fmla="val 26461"/>
            </a:avLst>
          </a:prstGeom>
          <a:solidFill>
            <a:srgbClr val="1D1D1B"/>
          </a:solidFill>
          <a:ln/>
        </p:spPr>
      </p:sp>
      <p:sp>
        <p:nvSpPr>
          <p:cNvPr id="6" name="Text 3"/>
          <p:cNvSpPr/>
          <p:nvPr/>
        </p:nvSpPr>
        <p:spPr>
          <a:xfrm>
            <a:off x="1089660" y="469189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smtClean="0">
                <a:latin typeface="Arial Black" panose="020B0A04020102020204" pitchFamily="34" charset="0"/>
                <a:ea typeface="Tomorrow Semi Bold" pitchFamily="34" charset="-122"/>
                <a:cs typeface="Tomorrow Semi Bold" pitchFamily="34" charset="-120"/>
              </a:rPr>
              <a:t>Objectives</a:t>
            </a:r>
            <a:endParaRPr lang="en-US" sz="2100" dirty="0">
              <a:latin typeface="Arial Black" panose="020B0A040201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89660" y="5156835"/>
            <a:ext cx="3649147" cy="171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Develop a scalable Learning Management System (LMS) capable of real-time tracking and personalized learning experiences for a diverse user base</a:t>
            </a: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9340" y="3851553"/>
            <a:ext cx="4231600" cy="3826504"/>
          </a:xfrm>
          <a:prstGeom prst="roundRect">
            <a:avLst>
              <a:gd name="adj" fmla="val 484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68860" y="4446389"/>
            <a:ext cx="121920" cy="3019782"/>
          </a:xfrm>
          <a:prstGeom prst="roundRect">
            <a:avLst>
              <a:gd name="adj" fmla="val 26461"/>
            </a:avLst>
          </a:prstGeom>
          <a:solidFill>
            <a:srgbClr val="1D1D1B"/>
          </a:solidFill>
          <a:ln/>
        </p:spPr>
      </p:sp>
      <p:sp>
        <p:nvSpPr>
          <p:cNvPr id="10" name="Text 7"/>
          <p:cNvSpPr/>
          <p:nvPr/>
        </p:nvSpPr>
        <p:spPr>
          <a:xfrm>
            <a:off x="5536287" y="469189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smtClean="0">
                <a:latin typeface="Arial Black" panose="020B0A04020102020204" pitchFamily="34" charset="0"/>
                <a:ea typeface="Tomorrow Semi Bold" pitchFamily="34" charset="-122"/>
                <a:cs typeface="Tomorrow Semi Bold" pitchFamily="34" charset="-120"/>
              </a:rPr>
              <a:t>Technological Stack</a:t>
            </a:r>
            <a:endParaRPr lang="en-US" sz="2100" dirty="0">
              <a:latin typeface="Arial Black" panose="020B0A040201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536287" y="5156835"/>
            <a:ext cx="3649147" cy="171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Leverage MongoDB for its flexible schema and scalability, integrated with Python PyMongo for robust backend operations and data manipulation</a:t>
            </a:r>
            <a:r>
              <a:rPr lang="en-US" sz="1650" dirty="0" smtClean="0">
                <a:latin typeface="Sitka Text" pitchFamily="2" charset="0"/>
                <a:ea typeface="Tomorrow" pitchFamily="34" charset="-122"/>
                <a:cs typeface="Tomorrow" pitchFamily="34" charset="-120"/>
              </a:rPr>
              <a:t>. Others include Panda, </a:t>
            </a:r>
            <a:r>
              <a:rPr lang="en-US" sz="1650" dirty="0" err="1" smtClean="0">
                <a:latin typeface="Sitka Text" pitchFamily="2" charset="0"/>
                <a:ea typeface="Tomorrow" pitchFamily="34" charset="-122"/>
                <a:cs typeface="Tomorrow" pitchFamily="34" charset="-120"/>
              </a:rPr>
              <a:t>datetime</a:t>
            </a:r>
            <a:r>
              <a:rPr lang="en-US" sz="1650" dirty="0" smtClean="0">
                <a:latin typeface="Sitka Text" pitchFamily="2" charset="0"/>
                <a:ea typeface="Tomorrow" pitchFamily="34" charset="-122"/>
                <a:cs typeface="Tomorrow" pitchFamily="34" charset="-120"/>
              </a:rPr>
              <a:t>, </a:t>
            </a:r>
            <a:r>
              <a:rPr lang="en-US" sz="1650" dirty="0" err="1" smtClean="0">
                <a:latin typeface="Sitka Text" pitchFamily="2" charset="0"/>
                <a:ea typeface="Tomorrow" pitchFamily="34" charset="-122"/>
                <a:cs typeface="Tomorrow" pitchFamily="34" charset="-120"/>
              </a:rPr>
              <a:t>Bson.object</a:t>
            </a:r>
            <a:endParaRPr lang="en-US" sz="1650" dirty="0">
              <a:latin typeface="Sitka Tex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5968" y="3851553"/>
            <a:ext cx="4231719" cy="3826504"/>
          </a:xfrm>
          <a:prstGeom prst="roundRect">
            <a:avLst>
              <a:gd name="adj" fmla="val 4845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5488" y="4446389"/>
            <a:ext cx="121920" cy="3019782"/>
          </a:xfrm>
          <a:prstGeom prst="roundRect">
            <a:avLst>
              <a:gd name="adj" fmla="val 26461"/>
            </a:avLst>
          </a:prstGeom>
          <a:solidFill>
            <a:srgbClr val="1D1D1B"/>
          </a:solidFill>
          <a:ln/>
        </p:spPr>
      </p:sp>
      <p:sp>
        <p:nvSpPr>
          <p:cNvPr id="14" name="Text 11"/>
          <p:cNvSpPr/>
          <p:nvPr/>
        </p:nvSpPr>
        <p:spPr>
          <a:xfrm>
            <a:off x="9982914" y="4691896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smtClean="0">
                <a:latin typeface="Arial Black" panose="020B0A04020102020204" pitchFamily="34" charset="0"/>
                <a:ea typeface="Tomorrow Semi Bold" pitchFamily="34" charset="-122"/>
                <a:cs typeface="Tomorrow Semi Bold" pitchFamily="34" charset="-120"/>
              </a:rPr>
              <a:t>Key Features</a:t>
            </a:r>
            <a:endParaRPr lang="en-US" sz="2100" dirty="0">
              <a:latin typeface="Arial Black" panose="020B0A040201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82914" y="5156835"/>
            <a:ext cx="3649266" cy="2063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Comprehensive user management with role-based access, a dynamic course catalog system, and powerful analytics for tracking student progress and platform performance.</a:t>
            </a:r>
            <a:endParaRPr lang="en-US" sz="1650" dirty="0">
              <a:latin typeface="Sitka Text" pitchFamily="2" charset="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7667512"/>
            <a:ext cx="14630400" cy="562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618" y="413482"/>
            <a:ext cx="9582864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Swis721 Hv BT" panose="020B0804020202020204" pitchFamily="34" charset="0"/>
                <a:ea typeface="Tomorrow Semi Bold" pitchFamily="34" charset="-122"/>
                <a:cs typeface="Tomorrow Semi Bold" pitchFamily="34" charset="-120"/>
              </a:rPr>
              <a:t>Architectural Foundation: MongoDB Collections</a:t>
            </a:r>
            <a:endParaRPr lang="en-US" sz="4400" dirty="0">
              <a:latin typeface="Swis721 Hv BT" panose="020B08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56" y="1263610"/>
            <a:ext cx="12080325" cy="62724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15140" y="4149612"/>
            <a:ext cx="1666775" cy="150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MongoDB Collection Architecture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843" y="3123465"/>
            <a:ext cx="339189" cy="3391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18872" y="2495081"/>
            <a:ext cx="2920190" cy="37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latin typeface="Swis721 Hv BT" panose="020B0804020202020204" pitchFamily="34" charset="0"/>
                <a:ea typeface="Tomorrow Semi Bold" pitchFamily="34" charset="-122"/>
                <a:cs typeface="Tomorrow Semi Bold" pitchFamily="34" charset="-120"/>
              </a:rPr>
              <a:t>Users</a:t>
            </a:r>
            <a:endParaRPr lang="en-US" sz="2000" dirty="0">
              <a:latin typeface="Swis721 Hv BT" panose="020B08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64461" y="2843029"/>
            <a:ext cx="2920190" cy="90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Referenced by Enrollments for relational mapping</a:t>
            </a:r>
            <a:endParaRPr lang="en-US" sz="1600" dirty="0">
              <a:latin typeface="Sitka Text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828606" y="2710938"/>
            <a:ext cx="2920190" cy="37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latin typeface="Swis721 Hv BT" panose="020B0804020202020204" pitchFamily="34" charset="0"/>
                <a:ea typeface="Tomorrow Semi Bold" pitchFamily="34" charset="-122"/>
                <a:cs typeface="Tomorrow Semi Bold" pitchFamily="34" charset="-120"/>
              </a:rPr>
              <a:t>Courses</a:t>
            </a:r>
            <a:endParaRPr lang="en-US" sz="2000" dirty="0">
              <a:latin typeface="Swis721 Hv BT" panose="020B08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828606" y="3051277"/>
            <a:ext cx="2920190" cy="90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latin typeface="Sitka Text Semibold" pitchFamily="2" charset="0"/>
                <a:ea typeface="Tomorrow" pitchFamily="34" charset="-122"/>
                <a:cs typeface="Tomorrow" pitchFamily="34" charset="-120"/>
              </a:rPr>
              <a:t>Contains embedded Lessons and metadata for hierarchy</a:t>
            </a:r>
            <a:endParaRPr lang="en-US" sz="1600" dirty="0">
              <a:latin typeface="Sitka Text Semibold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720" y="2403418"/>
            <a:ext cx="339189" cy="33918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135" y="6030321"/>
            <a:ext cx="339189" cy="3391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76040" y="5324858"/>
            <a:ext cx="2920190" cy="375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Swis721 Hv BT" panose="020B0804020202020204" pitchFamily="34" charset="0"/>
                <a:ea typeface="Tomorrow Semi Bold" pitchFamily="34" charset="-122"/>
                <a:cs typeface="Tomorrow Semi Bold" pitchFamily="34" charset="-120"/>
              </a:rPr>
              <a:t>Enrollments</a:t>
            </a:r>
            <a:endParaRPr lang="en-US" sz="2000" dirty="0">
              <a:latin typeface="Swis721 Hv BT" panose="020B08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45960" y="5643380"/>
            <a:ext cx="2920190" cy="90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References Users and Courses to link participants</a:t>
            </a:r>
            <a:endParaRPr lang="en-US" sz="1600" dirty="0">
              <a:latin typeface="Sitka Text" pitchFamily="2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28606" y="5337564"/>
            <a:ext cx="2920190" cy="75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latin typeface="Swis721 Hv BT" panose="020B0804020202020204" pitchFamily="34" charset="0"/>
                <a:ea typeface="Tomorrow Semi Bold" pitchFamily="34" charset="-122"/>
                <a:cs typeface="Tomorrow Semi Bold" pitchFamily="34" charset="-120"/>
              </a:rPr>
              <a:t>Lessons &amp; Assignments</a:t>
            </a:r>
            <a:endParaRPr lang="en-US" dirty="0">
              <a:latin typeface="Swis721 Hv BT" panose="020B08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828606" y="5752909"/>
            <a:ext cx="2920190" cy="90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Lessons embedded in Courses; Assignments nested in Lessons</a:t>
            </a:r>
            <a:endParaRPr lang="en-US" sz="1600" dirty="0">
              <a:latin typeface="Sitka Text" pitchFamily="2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075" y="7137060"/>
            <a:ext cx="339189" cy="3391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88968" y="7252619"/>
            <a:ext cx="13507164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 smtClean="0">
                <a:latin typeface="Sitka Text" pitchFamily="2" charset="0"/>
                <a:ea typeface="Tomorrow" pitchFamily="34" charset="-122"/>
                <a:cs typeface="Tomorrow" pitchFamily="34" charset="-120"/>
              </a:rPr>
              <a:t>This </a:t>
            </a:r>
            <a:r>
              <a:rPr lang="en-US" sz="160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architecture prioritizes efficient data retrieval and storage, utilizing MongoDB's flexible document model to balance hierarchical embedding with relational linking for optimal performance.</a:t>
            </a:r>
            <a:endParaRPr lang="en-US" sz="1600" dirty="0">
              <a:latin typeface="Sitka Text" pitchFamily="2" charset="0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" y="7798138"/>
            <a:ext cx="14630400" cy="401884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3773714" y="6543438"/>
            <a:ext cx="2078318" cy="593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6"/>
          <p:cNvSpPr/>
          <p:nvPr/>
        </p:nvSpPr>
        <p:spPr>
          <a:xfrm>
            <a:off x="2762247" y="6779195"/>
            <a:ext cx="2920190" cy="375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 smtClean="0">
                <a:latin typeface="Swis721 Hv BT" panose="020B0804020202020204" pitchFamily="34" charset="0"/>
              </a:rPr>
              <a:t>Submission</a:t>
            </a:r>
            <a:endParaRPr lang="en-US" sz="2000" dirty="0">
              <a:latin typeface="Swis721 Hv BT" panose="020B08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307580" y="892969"/>
            <a:ext cx="15240" cy="16712803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4" name="Shape 2"/>
          <p:cNvSpPr/>
          <p:nvPr/>
        </p:nvSpPr>
        <p:spPr>
          <a:xfrm>
            <a:off x="381595" y="892969"/>
            <a:ext cx="6918365" cy="5359241"/>
          </a:xfrm>
          <a:prstGeom prst="roundRect">
            <a:avLst>
              <a:gd name="adj" fmla="val 317"/>
            </a:avLst>
          </a:prstGeom>
          <a:solidFill>
            <a:srgbClr val="F0EAEA"/>
          </a:solidFill>
          <a:ln/>
        </p:spPr>
      </p:sp>
      <p:sp>
        <p:nvSpPr>
          <p:cNvPr id="5" name="Text 3"/>
          <p:cNvSpPr/>
          <p:nvPr/>
        </p:nvSpPr>
        <p:spPr>
          <a:xfrm>
            <a:off x="5734883" y="1006316"/>
            <a:ext cx="145172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User-Centric Design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0" y="6951377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Consolidated user profiles with distinct roles (student, instructor, admin) streamline access control and personalization.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43788" y="6592372"/>
            <a:ext cx="211693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Hierarchical Course Structure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43788" y="6837521"/>
            <a:ext cx="669167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Courses are modeled with embedded documents for modules and lessons, enabling easy traversal and content organization.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396835" y="177332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model ensures both data integrity and optimized performance for the most common platform operations.</a:t>
            </a:r>
            <a:endParaRPr lang="en-US" sz="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330440" cy="4499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1" y="4377928"/>
            <a:ext cx="7607691" cy="38516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40" y="12984"/>
            <a:ext cx="7299960" cy="57448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51092"/>
          <a:stretch/>
        </p:blipFill>
        <p:spPr>
          <a:xfrm>
            <a:off x="7682781" y="5211609"/>
            <a:ext cx="6947619" cy="3017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4920" y="572874"/>
            <a:ext cx="7836218" cy="1167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CRUD Operations</a:t>
            </a:r>
            <a:r>
              <a:rPr lang="en-US" sz="3650" dirty="0" smtClean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: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0" y="1521320"/>
            <a:ext cx="560427" cy="560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9024" y="1552902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Create</a:t>
            </a:r>
            <a:endParaRPr lang="en-US" sz="1800" dirty="0">
              <a:latin typeface="Sitka Small Semibold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19024" y="1826543"/>
            <a:ext cx="283391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Seamless creation of new users, courses, enrollments, and assignment submissions.</a:t>
            </a:r>
            <a:endParaRPr lang="en-US" sz="1450" dirty="0">
              <a:latin typeface="Sitka Text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3" y="2913050"/>
            <a:ext cx="560427" cy="560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9024" y="2924734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Read</a:t>
            </a:r>
            <a:endParaRPr lang="en-US" sz="1800" dirty="0">
              <a:latin typeface="Sitka Small Semibold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18277" y="3241001"/>
            <a:ext cx="309517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Complex queries support course search, user dashboards, and related content retrieval.</a:t>
            </a:r>
            <a:endParaRPr lang="en-US" sz="1450" dirty="0">
              <a:latin typeface="Sitka Text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83" y="4304780"/>
            <a:ext cx="560427" cy="560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18277" y="4283460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latin typeface="Sitka Text Semibold" pitchFamily="2" charset="0"/>
                <a:ea typeface="Tomorrow Semi Bold" pitchFamily="34" charset="-122"/>
                <a:cs typeface="Tomorrow Semi Bold" pitchFamily="34" charset="-120"/>
              </a:rPr>
              <a:t>Update</a:t>
            </a:r>
            <a:endParaRPr lang="en-US" sz="1800" dirty="0">
              <a:latin typeface="Sitka Text Semibold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18277" y="4508600"/>
            <a:ext cx="2751963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Sitka Text" pitchFamily="2" charset="0"/>
                <a:ea typeface="Tomorrow" pitchFamily="34" charset="-122"/>
                <a:cs typeface="Tomorrow" pitchFamily="34" charset="-120"/>
              </a:rPr>
              <a:t>Efficient updates for student progress, assignment grades, and user profile information.</a:t>
            </a:r>
            <a:endParaRPr lang="en-US" sz="1450" dirty="0">
              <a:latin typeface="Sitka Text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83" y="5555694"/>
            <a:ext cx="560427" cy="5604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8277" y="5567110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latin typeface="Sitka Text Semibold" pitchFamily="2" charset="0"/>
                <a:ea typeface="Tomorrow Semi Bold" pitchFamily="34" charset="-122"/>
                <a:cs typeface="Tomorrow Semi Bold" pitchFamily="34" charset="-120"/>
              </a:rPr>
              <a:t>Delete</a:t>
            </a:r>
            <a:endParaRPr lang="en-US" sz="1800" dirty="0">
              <a:latin typeface="Sitka Text Semibold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19025" y="5841890"/>
            <a:ext cx="283391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latin typeface="Sitka Text" pitchFamily="2" charset="0"/>
                <a:ea typeface="Tomorrow" pitchFamily="34" charset="-122"/>
                <a:cs typeface="Tomorrow" pitchFamily="34" charset="-120"/>
              </a:rPr>
              <a:t>Implementation of soft-delete mechanisms to maintain data integrity and audit trails.</a:t>
            </a:r>
            <a:endParaRPr lang="en-US" sz="1450" dirty="0">
              <a:latin typeface="Sitka Text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615" y="31065"/>
            <a:ext cx="4709853" cy="3916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b="5484"/>
          <a:stretch/>
        </p:blipFill>
        <p:spPr>
          <a:xfrm>
            <a:off x="8646468" y="45579"/>
            <a:ext cx="5983932" cy="3931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56" y="3933132"/>
            <a:ext cx="4956988" cy="42238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1722" y="3908583"/>
            <a:ext cx="5868677" cy="424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7" y="0"/>
            <a:ext cx="6255658" cy="4692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71" y="4567978"/>
            <a:ext cx="5239658" cy="3516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115" y="0"/>
            <a:ext cx="5370285" cy="4400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264" y="4400776"/>
            <a:ext cx="6492136" cy="3683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47"/>
            <a:ext cx="3004458" cy="3536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1" y="3346366"/>
            <a:ext cx="3081280" cy="2415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1" y="5669492"/>
            <a:ext cx="3222118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-103508"/>
            <a:ext cx="13074491" cy="70410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Sitka Text" pitchFamily="2" charset="0"/>
                <a:ea typeface="Tomorrow Semi Bold" pitchFamily="34" charset="-122"/>
                <a:cs typeface="Tomorrow Semi Bold" pitchFamily="34" charset="-120"/>
              </a:rPr>
              <a:t>Advanced Analytics: Insights for Improvement</a:t>
            </a:r>
            <a:endParaRPr lang="en-US" sz="3200" dirty="0">
              <a:latin typeface="Sitka Tex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210" y="725287"/>
            <a:ext cx="4932009" cy="4669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1D1D1B"/>
                </a:solidFill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Enrollment &amp; Performance</a:t>
            </a:r>
            <a:endParaRPr lang="en-US" sz="2600" b="1" dirty="0">
              <a:latin typeface="Sitka Small Semi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0" y="1417281"/>
            <a:ext cx="498421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Enrollment Analytics:</a:t>
            </a: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 Track trends by course category, popular topics, and peak enrollment periods to inform content strategy.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0" y="2917627"/>
            <a:ext cx="498421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Performance Analysis:</a:t>
            </a: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 Monitor student grades, completion rates, and time-to-completion to identify learning gaps and effective strategies.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0" y="4434603"/>
            <a:ext cx="5094513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Instructor Analytics:</a:t>
            </a: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 Provide instructors with dashboards showcasing student engagement, course popularity, and potential revenue contributions.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82836" y="6149198"/>
            <a:ext cx="5056821" cy="130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/>
              <a:t>Also, Data cleaning Functions was created to eliminate duplicate object.  The schema Validator was initialized for better performance, Additional values like “score, </a:t>
            </a:r>
            <a:r>
              <a:rPr lang="en-US" sz="1750" dirty="0" err="1" smtClean="0"/>
              <a:t>catrgory_rating</a:t>
            </a:r>
            <a:r>
              <a:rPr lang="en-US" sz="1750" dirty="0" smtClean="0"/>
              <a:t>” was assigned for easier aggregation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22" y="600594"/>
            <a:ext cx="9501039" cy="4367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23" y="4959015"/>
            <a:ext cx="9501038" cy="3110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2743" y="3451086"/>
            <a:ext cx="2908002" cy="4618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059"/>
            <a:ext cx="10266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Ensuring Robust Data Integrity</a:t>
            </a:r>
            <a:endParaRPr lang="en-US" sz="4000" dirty="0">
              <a:latin typeface="Sitka Small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1825466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7747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052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Consistency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542699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Referential integrity for linked data and atomic operations for critical updates.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Error Handling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Mechanisms for duplicate prevention and graceful recovery from data entry errors.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23494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0D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278517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91407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505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Validation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995749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Strict validation rules for required fields, data types, and email formats.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7203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The data </a:t>
            </a: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integrity measures safeguard the EduHub platform, ensuring reliable and accurate information for all users.</a:t>
            </a:r>
            <a:endParaRPr lang="en-US" sz="1750" dirty="0">
              <a:latin typeface="Sitka Small Semibold" pitchFamily="2" charset="0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" y="7667512"/>
            <a:ext cx="14630400" cy="562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3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Sitka Text Semibold" pitchFamily="2" charset="0"/>
                <a:ea typeface="Tomorrow Semi Bold" pitchFamily="34" charset="-122"/>
                <a:cs typeface="Tomorrow Semi Bold" pitchFamily="34" charset="-120"/>
              </a:rPr>
              <a:t>Achieving Peak Performance: 8x Faster Queries</a:t>
            </a:r>
            <a:endParaRPr lang="en-US" sz="4450" dirty="0">
              <a:latin typeface="Sitka Tex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469838"/>
            <a:ext cx="5236488" cy="283488"/>
          </a:xfrm>
          <a:prstGeom prst="roundRect">
            <a:avLst>
              <a:gd name="adj" fmla="val 12002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69838"/>
            <a:ext cx="5236488" cy="283488"/>
          </a:xfrm>
          <a:prstGeom prst="roundRect">
            <a:avLst>
              <a:gd name="adj" fmla="val 12002"/>
            </a:avLst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6200299" y="3469838"/>
            <a:ext cx="9730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120ms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036695"/>
            <a:ext cx="28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Before Optimization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2711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Average query response time without specialized indexing or query tuning.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56884" y="3469838"/>
            <a:ext cx="5431512" cy="283488"/>
          </a:xfrm>
          <a:prstGeom prst="roundRect">
            <a:avLst>
              <a:gd name="adj" fmla="val 12002"/>
            </a:avLst>
          </a:prstGeom>
          <a:solidFill>
            <a:srgbClr val="F0EAEA"/>
          </a:solidFill>
          <a:ln/>
        </p:spPr>
      </p:sp>
      <p:sp>
        <p:nvSpPr>
          <p:cNvPr id="9" name="Shape 7"/>
          <p:cNvSpPr/>
          <p:nvPr/>
        </p:nvSpPr>
        <p:spPr>
          <a:xfrm>
            <a:off x="7456884" y="3469838"/>
            <a:ext cx="814626" cy="283488"/>
          </a:xfrm>
          <a:prstGeom prst="roundRect">
            <a:avLst>
              <a:gd name="adj" fmla="val 12002"/>
            </a:avLst>
          </a:prstGeom>
          <a:solidFill>
            <a:srgbClr val="1D1D1B"/>
          </a:solidFill>
          <a:ln/>
        </p:spPr>
      </p:sp>
      <p:sp>
        <p:nvSpPr>
          <p:cNvPr id="10" name="Text 8"/>
          <p:cNvSpPr/>
          <p:nvPr/>
        </p:nvSpPr>
        <p:spPr>
          <a:xfrm>
            <a:off x="13058418" y="3469838"/>
            <a:ext cx="7781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latin typeface="Sitka Small Semibold" pitchFamily="2" charset="0"/>
                <a:ea typeface="Tomorrow Semi Bold" pitchFamily="34" charset="-122"/>
                <a:cs typeface="Tomorrow Semi Bold" pitchFamily="34" charset="-120"/>
              </a:rPr>
              <a:t>15ms</a:t>
            </a:r>
            <a:endParaRPr lang="en-US" sz="2200" dirty="0">
              <a:latin typeface="Sitka Small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4036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After Optimization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52711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itka Small Semibold" pitchFamily="2" charset="0"/>
                <a:ea typeface="Tomorrow" pitchFamily="34" charset="-122"/>
                <a:cs typeface="Tomorrow" pitchFamily="34" charset="-120"/>
              </a:rPr>
              <a:t>Achieved significant reduction in query time through strategic interventions.</a:t>
            </a:r>
            <a:endParaRPr lang="en-US" sz="1750" dirty="0">
              <a:latin typeface="Sitka Small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33951" y="576322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Sitka Text Semibold" pitchFamily="2" charset="0"/>
                <a:ea typeface="Tomorrow" pitchFamily="34" charset="-122"/>
                <a:cs typeface="Tomorrow" pitchFamily="34" charset="-120"/>
              </a:rPr>
              <a:t>"Through meticulous indexing, fine-tuned query optimization, and efficient pipeline tuning, we slashed average query times by a factor of eight, dramatically improving user experience."</a:t>
            </a:r>
            <a:endParaRPr lang="en-US" sz="1750" b="1" dirty="0">
              <a:latin typeface="Sitka Text Semibold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93790" y="5508069"/>
            <a:ext cx="30480" cy="1236107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7522372"/>
            <a:ext cx="14630400" cy="562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120</TotalTime>
  <Words>589</Words>
  <Application>Microsoft Office PowerPoint</Application>
  <PresentationFormat>Custom</PresentationFormat>
  <Paragraphs>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Calibri</vt:lpstr>
      <vt:lpstr>Arial Black</vt:lpstr>
      <vt:lpstr>Sitka Heading</vt:lpstr>
      <vt:lpstr>Rockwell Condensed</vt:lpstr>
      <vt:lpstr>Sitka Small Semibold</vt:lpstr>
      <vt:lpstr>Swis721 Hv BT</vt:lpstr>
      <vt:lpstr>Rockwell</vt:lpstr>
      <vt:lpstr>Swis721 Blk BT</vt:lpstr>
      <vt:lpstr>Sitka Text Semibold</vt:lpstr>
      <vt:lpstr>Sitka Text</vt:lpstr>
      <vt:lpstr>Tomorrow Semi Bold</vt:lpstr>
      <vt:lpstr>Tomorrow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HP</cp:lastModifiedBy>
  <cp:revision>15</cp:revision>
  <dcterms:created xsi:type="dcterms:W3CDTF">2025-10-05T12:45:14Z</dcterms:created>
  <dcterms:modified xsi:type="dcterms:W3CDTF">2025-10-05T14:52:00Z</dcterms:modified>
</cp:coreProperties>
</file>